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439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27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878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88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2104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383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05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47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9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45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50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76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1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0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33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16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F2DE4-B668-4874-BFB7-D21403554513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56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63" y="1224958"/>
            <a:ext cx="7766936" cy="1646302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 Networks</a:t>
            </a:r>
            <a:endParaRPr lang="en-GB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195" y="3136392"/>
            <a:ext cx="7766936" cy="2532887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GB" sz="4000" b="1" dirty="0" smtClean="0">
                <a:solidFill>
                  <a:schemeClr val="tx1"/>
                </a:solidFill>
              </a:rPr>
              <a:t>By </a:t>
            </a:r>
            <a:r>
              <a:rPr lang="en-GB" sz="4000" b="1" dirty="0" err="1" smtClean="0">
                <a:solidFill>
                  <a:schemeClr val="tx1"/>
                </a:solidFill>
              </a:rPr>
              <a:t>Sadiq</a:t>
            </a:r>
            <a:r>
              <a:rPr lang="en-GB" sz="4000" b="1" dirty="0" smtClean="0">
                <a:solidFill>
                  <a:schemeClr val="tx1"/>
                </a:solidFill>
              </a:rPr>
              <a:t> Shah</a:t>
            </a:r>
          </a:p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Lecture 8</a:t>
            </a:r>
          </a:p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(Chapter 3)</a:t>
            </a:r>
          </a:p>
          <a:p>
            <a:pPr algn="ctr"/>
            <a:endParaRPr lang="en-GB" sz="54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GB" sz="5400" b="1" u="sng" dirty="0" smtClean="0">
                <a:solidFill>
                  <a:schemeClr val="accent5">
                    <a:lumMod val="50000"/>
                  </a:schemeClr>
                </a:solidFill>
              </a:rPr>
              <a:t>FATA University</a:t>
            </a:r>
            <a:endParaRPr lang="en-GB" sz="54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548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/>
              <a:t>Example 3.16</a:t>
            </a:r>
          </a:p>
          <a:p>
            <a:r>
              <a:rPr lang="en-GB" sz="2400" dirty="0"/>
              <a:t>A digital signal has eight levels. How many bits are needed per level? We calculate the </a:t>
            </a:r>
            <a:r>
              <a:rPr lang="en-GB" sz="2400" dirty="0" smtClean="0"/>
              <a:t>number of </a:t>
            </a:r>
            <a:r>
              <a:rPr lang="en-GB" sz="2400" dirty="0"/>
              <a:t>bits from the following formula. Each signal level is represented by 3 bits.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4903" y="4471417"/>
            <a:ext cx="5901530" cy="899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986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Bit Rate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9701106" cy="4598416"/>
          </a:xfrm>
        </p:spPr>
        <p:txBody>
          <a:bodyPr>
            <a:noAutofit/>
          </a:bodyPr>
          <a:lstStyle/>
          <a:p>
            <a:r>
              <a:rPr lang="en-GB" sz="2200" dirty="0"/>
              <a:t>The </a:t>
            </a:r>
            <a:r>
              <a:rPr lang="en-GB" sz="2200" b="1" dirty="0"/>
              <a:t>bit rate </a:t>
            </a:r>
            <a:r>
              <a:rPr lang="en-GB" sz="2200" dirty="0"/>
              <a:t>is the number of bits sent in 1s, expressed in </a:t>
            </a:r>
            <a:r>
              <a:rPr lang="en-GB" sz="2200" b="1" dirty="0"/>
              <a:t>bits per</a:t>
            </a:r>
          </a:p>
          <a:p>
            <a:r>
              <a:rPr lang="en-GB" sz="2200" b="1" dirty="0"/>
              <a:t>second (bps</a:t>
            </a:r>
            <a:r>
              <a:rPr lang="en-GB" sz="2200" b="1" dirty="0" smtClean="0"/>
              <a:t>).</a:t>
            </a:r>
          </a:p>
          <a:p>
            <a:r>
              <a:rPr lang="en-GB" sz="2200" i="1" dirty="0"/>
              <a:t>bit rate </a:t>
            </a:r>
            <a:r>
              <a:rPr lang="en-GB" sz="2200" dirty="0"/>
              <a:t>(instead of </a:t>
            </a:r>
            <a:r>
              <a:rPr lang="en-GB" sz="2200" i="1" dirty="0"/>
              <a:t>frequency</a:t>
            </a:r>
            <a:r>
              <a:rPr lang="en-GB" sz="2200" dirty="0"/>
              <a:t>)—is used to </a:t>
            </a:r>
            <a:r>
              <a:rPr lang="en-GB" sz="2200" dirty="0" smtClean="0"/>
              <a:t>describe digital </a:t>
            </a:r>
            <a:r>
              <a:rPr lang="en-GB" sz="2200" dirty="0"/>
              <a:t>signals</a:t>
            </a:r>
            <a:r>
              <a:rPr lang="en-GB" sz="2200" dirty="0" smtClean="0"/>
              <a:t>.</a:t>
            </a:r>
          </a:p>
          <a:p>
            <a:r>
              <a:rPr lang="en-GB" sz="2200" dirty="0" smtClean="0"/>
              <a:t>What is the bit rate in this figure?</a:t>
            </a:r>
          </a:p>
          <a:p>
            <a:endParaRPr lang="en-GB" sz="2200" dirty="0"/>
          </a:p>
          <a:p>
            <a:endParaRPr lang="en-GB" sz="2200" dirty="0" smtClean="0"/>
          </a:p>
          <a:p>
            <a:endParaRPr lang="en-GB" sz="2200" dirty="0"/>
          </a:p>
          <a:p>
            <a:endParaRPr lang="en-GB" sz="2200" dirty="0" smtClean="0"/>
          </a:p>
          <a:p>
            <a:endParaRPr lang="en-GB" sz="2200" dirty="0" smtClean="0"/>
          </a:p>
          <a:p>
            <a:r>
              <a:rPr lang="en-GB" sz="2200" dirty="0" smtClean="0">
                <a:solidFill>
                  <a:srgbClr val="FF0000"/>
                </a:solidFill>
              </a:rPr>
              <a:t>Bitrate: 8bits/sec</a:t>
            </a:r>
            <a:endParaRPr lang="en-GB" sz="22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2079" y="3898848"/>
            <a:ext cx="6258417" cy="211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906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Bitrate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Example 3.18</a:t>
            </a:r>
          </a:p>
          <a:p>
            <a:r>
              <a:rPr lang="en-GB" sz="2400" dirty="0"/>
              <a:t>Assume we need to download text documents at the rate of 100 pages per second. What is </a:t>
            </a:r>
            <a:r>
              <a:rPr lang="en-GB" sz="2400" dirty="0" smtClean="0"/>
              <a:t>the required </a:t>
            </a:r>
            <a:r>
              <a:rPr lang="en-GB" sz="2400" dirty="0"/>
              <a:t>bit rate of the channel?</a:t>
            </a:r>
          </a:p>
          <a:p>
            <a:r>
              <a:rPr lang="en-GB" sz="2400" b="1" dirty="0"/>
              <a:t>Solution</a:t>
            </a:r>
          </a:p>
          <a:p>
            <a:r>
              <a:rPr lang="en-GB" sz="2400" dirty="0"/>
              <a:t>A page is an average of 24 lines with 80 characters in each line. If we assume that one </a:t>
            </a:r>
            <a:r>
              <a:rPr lang="en-GB" sz="2400" dirty="0" smtClean="0"/>
              <a:t>character requires </a:t>
            </a:r>
            <a:r>
              <a:rPr lang="en-GB" sz="2400" dirty="0"/>
              <a:t>8 bits, the bit rate is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3323" y="5696713"/>
            <a:ext cx="7010679" cy="84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968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Bitrate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Example 3.20</a:t>
            </a:r>
          </a:p>
          <a:p>
            <a:r>
              <a:rPr lang="en-GB" sz="2000" dirty="0"/>
              <a:t>What is the bit rate for high-definition TV (HDTV)?</a:t>
            </a:r>
          </a:p>
          <a:p>
            <a:r>
              <a:rPr lang="en-GB" sz="2000" b="1" dirty="0"/>
              <a:t>Solution</a:t>
            </a:r>
          </a:p>
          <a:p>
            <a:r>
              <a:rPr lang="en-GB" sz="2000" dirty="0"/>
              <a:t>HDTV uses digital signals to broadcast high quality video signals. The HDTV screen is </a:t>
            </a:r>
            <a:r>
              <a:rPr lang="en-GB" sz="2000" dirty="0" smtClean="0"/>
              <a:t>normally a </a:t>
            </a:r>
            <a:r>
              <a:rPr lang="en-GB" sz="2000" dirty="0"/>
              <a:t>ratio of 16 : 9 (in contrast to 4 : 3 for regular TV), which means the screen is wider. </a:t>
            </a:r>
            <a:endParaRPr lang="en-GB" sz="2000" dirty="0" smtClean="0"/>
          </a:p>
          <a:p>
            <a:r>
              <a:rPr lang="en-GB" sz="2000" dirty="0" smtClean="0"/>
              <a:t>There are 1920 </a:t>
            </a:r>
            <a:r>
              <a:rPr lang="en-GB" sz="2000" dirty="0"/>
              <a:t>by 1080 pixels per screen, and the screen is renewed 30 times per second. Twenty-four </a:t>
            </a:r>
            <a:r>
              <a:rPr lang="en-GB" sz="2000" dirty="0" smtClean="0"/>
              <a:t>bits represents </a:t>
            </a:r>
            <a:r>
              <a:rPr lang="en-GB" sz="2000" dirty="0"/>
              <a:t>one </a:t>
            </a:r>
            <a:r>
              <a:rPr lang="en-GB" sz="2000" dirty="0" err="1"/>
              <a:t>color</a:t>
            </a:r>
            <a:r>
              <a:rPr lang="en-GB" sz="2000" dirty="0"/>
              <a:t> pixel. </a:t>
            </a:r>
            <a:endParaRPr lang="en-GB" sz="2000" dirty="0" smtClean="0"/>
          </a:p>
          <a:p>
            <a:r>
              <a:rPr lang="en-GB" sz="2000" dirty="0" smtClean="0"/>
              <a:t>We </a:t>
            </a:r>
            <a:r>
              <a:rPr lang="en-GB" sz="2000" dirty="0"/>
              <a:t>can calculate the bit rate 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9055" y="5861304"/>
            <a:ext cx="5412603" cy="658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753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End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733917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433338">
            <a:off x="1960566" y="2372761"/>
            <a:ext cx="8596668" cy="2598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5400" b="1" dirty="0" smtClean="0">
                <a:solidFill>
                  <a:srgbClr val="FF0000"/>
                </a:solidFill>
              </a:rPr>
              <a:t>Physical Layer-part 2</a:t>
            </a:r>
            <a:endParaRPr lang="en-GB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32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Bandwidth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The range of frequencies contained in a composite signal is its </a:t>
            </a:r>
            <a:r>
              <a:rPr lang="en-GB" sz="2000" b="1" dirty="0" smtClean="0">
                <a:solidFill>
                  <a:srgbClr val="0070C0"/>
                </a:solidFill>
              </a:rPr>
              <a:t>bandwidth.</a:t>
            </a:r>
          </a:p>
          <a:p>
            <a:r>
              <a:rPr lang="en-GB" sz="2000" dirty="0">
                <a:solidFill>
                  <a:srgbClr val="FF0000"/>
                </a:solidFill>
              </a:rPr>
              <a:t>composite signal </a:t>
            </a:r>
            <a:r>
              <a:rPr lang="en-GB" sz="2000" dirty="0"/>
              <a:t>is a combination </a:t>
            </a:r>
            <a:r>
              <a:rPr lang="en-GB" sz="2000" dirty="0" smtClean="0"/>
              <a:t>of simple </a:t>
            </a:r>
            <a:r>
              <a:rPr lang="en-GB" sz="2000" dirty="0"/>
              <a:t>sine waves with different frequencies, amplitudes, and phases.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889" y="3621024"/>
            <a:ext cx="6893810" cy="265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760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Bandwidth-2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It is very difficult to manually decompose this signal into a series of simple sine waves.</a:t>
            </a:r>
          </a:p>
          <a:p>
            <a:r>
              <a:rPr lang="en-GB" sz="2000" dirty="0"/>
              <a:t>However, there are tools, both hardware and software, that can help us do the job</a:t>
            </a:r>
            <a:r>
              <a:rPr lang="en-GB" sz="2000" dirty="0" smtClean="0"/>
              <a:t>.</a:t>
            </a:r>
          </a:p>
          <a:p>
            <a:r>
              <a:rPr lang="en-GB" sz="2000" dirty="0"/>
              <a:t>Figure 3.11 shows the result </a:t>
            </a:r>
            <a:r>
              <a:rPr lang="en-GB" sz="2000" dirty="0" smtClean="0"/>
              <a:t>of decomposing </a:t>
            </a:r>
            <a:r>
              <a:rPr lang="en-GB" sz="2000" dirty="0"/>
              <a:t>the above signal in both the time and frequency domains</a:t>
            </a:r>
            <a:r>
              <a:rPr lang="en-GB" sz="2000" dirty="0" smtClean="0"/>
              <a:t>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0724" y="4361688"/>
            <a:ext cx="6204516" cy="2129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489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Bandwidth-3</a:t>
            </a:r>
            <a:br>
              <a:rPr lang="en-GB" dirty="0" smtClean="0"/>
            </a:br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/>
              <a:t>The </a:t>
            </a:r>
            <a:r>
              <a:rPr lang="en-GB" sz="2000" dirty="0" smtClean="0"/>
              <a:t>bandwidth is </a:t>
            </a:r>
            <a:r>
              <a:rPr lang="en-GB" sz="2000" dirty="0"/>
              <a:t>normally a difference between two numbers</a:t>
            </a:r>
            <a:r>
              <a:rPr lang="en-GB" sz="2000" dirty="0" smtClean="0"/>
              <a:t>. 10-5=5</a:t>
            </a:r>
            <a:endParaRPr lang="en-GB" sz="2000" dirty="0" smtClean="0"/>
          </a:p>
          <a:p>
            <a:r>
              <a:rPr lang="en-GB" sz="2000" dirty="0" smtClean="0"/>
              <a:t>For </a:t>
            </a:r>
            <a:r>
              <a:rPr lang="en-GB" sz="2000" dirty="0"/>
              <a:t>example, if a composite </a:t>
            </a:r>
            <a:r>
              <a:rPr lang="en-GB" sz="2000" dirty="0" smtClean="0"/>
              <a:t>signal contains </a:t>
            </a:r>
            <a:r>
              <a:rPr lang="en-GB" sz="2000" dirty="0"/>
              <a:t>frequencies between 1000 and 5000, its bandwidth is 5000 − 1000, or 4000</a:t>
            </a:r>
            <a:r>
              <a:rPr lang="en-GB" sz="2000" dirty="0" smtClean="0"/>
              <a:t>.</a:t>
            </a:r>
          </a:p>
          <a:p>
            <a:r>
              <a:rPr lang="en-GB" sz="2000" b="1" dirty="0">
                <a:solidFill>
                  <a:srgbClr val="FF0000"/>
                </a:solidFill>
              </a:rPr>
              <a:t>Example 3.10</a:t>
            </a:r>
          </a:p>
          <a:p>
            <a:r>
              <a:rPr lang="en-GB" sz="2000" dirty="0"/>
              <a:t>If a periodic signal is decomposed into five sine waves with frequencies of 100, 300, 500, </a:t>
            </a:r>
            <a:r>
              <a:rPr lang="en-GB" sz="2000" dirty="0" smtClean="0"/>
              <a:t>700, and </a:t>
            </a:r>
            <a:r>
              <a:rPr lang="en-GB" sz="2000" dirty="0"/>
              <a:t>900 Hz, what is its bandwidth</a:t>
            </a:r>
            <a:r>
              <a:rPr lang="en-GB" sz="2000" dirty="0" smtClean="0"/>
              <a:t>? </a:t>
            </a:r>
            <a:r>
              <a:rPr lang="en-GB" sz="2000" dirty="0"/>
              <a:t>Draw the spectrum, assuming all components have a </a:t>
            </a:r>
            <a:r>
              <a:rPr lang="en-GB" sz="2000" dirty="0" smtClean="0"/>
              <a:t>maximum amplitude </a:t>
            </a:r>
            <a:r>
              <a:rPr lang="en-GB" sz="2000" dirty="0"/>
              <a:t>of 10 V.</a:t>
            </a:r>
            <a:endParaRPr lang="en-GB" sz="2000" dirty="0" smtClean="0"/>
          </a:p>
          <a:p>
            <a:r>
              <a:rPr lang="en-GB" sz="2000" b="1" dirty="0"/>
              <a:t>Solution</a:t>
            </a:r>
          </a:p>
          <a:p>
            <a:r>
              <a:rPr lang="en-GB" sz="2000" dirty="0"/>
              <a:t>Let </a:t>
            </a:r>
            <a:r>
              <a:rPr lang="en-GB" sz="2000" i="1" dirty="0" err="1" smtClean="0"/>
              <a:t>f</a:t>
            </a:r>
            <a:r>
              <a:rPr lang="en-GB" i="1" dirty="0" err="1" smtClean="0"/>
              <a:t>h</a:t>
            </a:r>
            <a:r>
              <a:rPr lang="en-GB" sz="2000" i="1" dirty="0" smtClean="0"/>
              <a:t> </a:t>
            </a:r>
            <a:r>
              <a:rPr lang="en-GB" sz="2000" dirty="0"/>
              <a:t>be the highest frequency, </a:t>
            </a:r>
            <a:r>
              <a:rPr lang="en-GB" sz="2000" i="1" dirty="0" err="1"/>
              <a:t>fl</a:t>
            </a:r>
            <a:r>
              <a:rPr lang="en-GB" sz="2000" i="1" dirty="0"/>
              <a:t> </a:t>
            </a:r>
            <a:r>
              <a:rPr lang="en-GB" sz="2000" dirty="0"/>
              <a:t>the lowest frequency, and </a:t>
            </a:r>
            <a:r>
              <a:rPr lang="en-GB" sz="2000" i="1" dirty="0"/>
              <a:t>B </a:t>
            </a:r>
            <a:r>
              <a:rPr lang="en-GB" sz="2000" dirty="0"/>
              <a:t>the bandwidth. </a:t>
            </a:r>
            <a:r>
              <a:rPr lang="en-GB" sz="2000" dirty="0" smtClean="0"/>
              <a:t>Then</a:t>
            </a:r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7879" y="6271551"/>
            <a:ext cx="6393976" cy="47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95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 frequency spectrum would be:</a:t>
            </a:r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001" y="3282696"/>
            <a:ext cx="7965333" cy="204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776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Bandwidth </a:t>
            </a:r>
            <a:br>
              <a:rPr lang="en-GB" dirty="0" smtClean="0"/>
            </a:br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05141"/>
            <a:ext cx="8596668" cy="3880773"/>
          </a:xfrm>
        </p:spPr>
        <p:txBody>
          <a:bodyPr/>
          <a:lstStyle/>
          <a:p>
            <a:r>
              <a:rPr lang="en-GB" sz="2400" b="1" dirty="0"/>
              <a:t>Example 3.11</a:t>
            </a:r>
          </a:p>
          <a:p>
            <a:r>
              <a:rPr lang="en-GB" dirty="0"/>
              <a:t>A periodic signal has a bandwidth of 20 Hz. The highest frequency is 60 Hz. What is the </a:t>
            </a:r>
            <a:r>
              <a:rPr lang="en-GB" dirty="0" smtClean="0"/>
              <a:t>lowest frequency</a:t>
            </a:r>
            <a:r>
              <a:rPr lang="en-GB" dirty="0"/>
              <a:t>? Draw the spectrum if the signal contains all frequencies of the same amplitude.</a:t>
            </a:r>
          </a:p>
          <a:p>
            <a:r>
              <a:rPr lang="en-GB" b="1" dirty="0"/>
              <a:t>Solution</a:t>
            </a:r>
          </a:p>
          <a:p>
            <a:r>
              <a:rPr lang="en-GB" dirty="0"/>
              <a:t>Let </a:t>
            </a:r>
            <a:r>
              <a:rPr lang="en-GB" i="1" dirty="0" err="1"/>
              <a:t>f</a:t>
            </a:r>
            <a:r>
              <a:rPr lang="en-GB" i="1" baseline="-25000" dirty="0" err="1"/>
              <a:t>h</a:t>
            </a:r>
            <a:r>
              <a:rPr lang="en-GB" i="1" dirty="0"/>
              <a:t> </a:t>
            </a:r>
            <a:r>
              <a:rPr lang="en-GB" dirty="0"/>
              <a:t>be the highest frequency, </a:t>
            </a:r>
            <a:r>
              <a:rPr lang="en-GB" i="1" dirty="0" err="1"/>
              <a:t>f</a:t>
            </a:r>
            <a:r>
              <a:rPr lang="en-GB" i="1" baseline="-25000" dirty="0" err="1"/>
              <a:t>l</a:t>
            </a:r>
            <a:r>
              <a:rPr lang="en-GB" i="1" dirty="0"/>
              <a:t> </a:t>
            </a:r>
            <a:r>
              <a:rPr lang="en-GB" dirty="0"/>
              <a:t>the lowest frequency, and </a:t>
            </a:r>
            <a:r>
              <a:rPr lang="en-GB" i="1" dirty="0"/>
              <a:t>B </a:t>
            </a:r>
            <a:r>
              <a:rPr lang="en-GB" dirty="0"/>
              <a:t>the bandwidth. </a:t>
            </a:r>
            <a:r>
              <a:rPr lang="en-GB" dirty="0" smtClean="0"/>
              <a:t>Then</a:t>
            </a:r>
          </a:p>
          <a:p>
            <a:endParaRPr lang="en-GB" dirty="0"/>
          </a:p>
          <a:p>
            <a:r>
              <a:rPr lang="en-GB" dirty="0"/>
              <a:t>The spectrum contains all integer frequencies. We show this by a series of </a:t>
            </a:r>
            <a:r>
              <a:rPr lang="en-GB" dirty="0" smtClean="0"/>
              <a:t>spikes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903" y="4456707"/>
            <a:ext cx="7323547" cy="4461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0045" y="5263372"/>
            <a:ext cx="5551246" cy="1594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776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DIGITAL SIGNALS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GB" sz="2400" dirty="0"/>
              <a:t>In addition to being represented by an </a:t>
            </a:r>
            <a:r>
              <a:rPr lang="en-GB" sz="2400" dirty="0" err="1"/>
              <a:t>analog</a:t>
            </a:r>
            <a:r>
              <a:rPr lang="en-GB" sz="2400" dirty="0"/>
              <a:t> signal, information can also be </a:t>
            </a:r>
            <a:r>
              <a:rPr lang="en-GB" sz="2400" dirty="0" smtClean="0"/>
              <a:t>represented by </a:t>
            </a:r>
            <a:r>
              <a:rPr lang="en-GB" sz="2400" dirty="0"/>
              <a:t>a digital signal. </a:t>
            </a:r>
            <a:endParaRPr lang="en-GB" sz="2400" dirty="0" smtClean="0"/>
          </a:p>
          <a:p>
            <a:pPr algn="just"/>
            <a:r>
              <a:rPr lang="en-GB" sz="2400" dirty="0" smtClean="0"/>
              <a:t>For </a:t>
            </a:r>
            <a:r>
              <a:rPr lang="en-GB" sz="2400" dirty="0"/>
              <a:t>example, a 1 can be encoded as a positive voltage and </a:t>
            </a:r>
            <a:r>
              <a:rPr lang="en-GB" sz="2400" dirty="0" smtClean="0"/>
              <a:t>a 0 </a:t>
            </a:r>
            <a:r>
              <a:rPr lang="en-GB" sz="2400" dirty="0"/>
              <a:t>as zero voltage</a:t>
            </a:r>
            <a:r>
              <a:rPr lang="en-GB" sz="2400" dirty="0" smtClean="0"/>
              <a:t>.</a:t>
            </a:r>
          </a:p>
          <a:p>
            <a:pPr algn="just"/>
            <a:r>
              <a:rPr lang="en-GB" sz="2400" dirty="0"/>
              <a:t>A digital signal can have more than two levels. In this case, we </a:t>
            </a:r>
            <a:r>
              <a:rPr lang="en-GB" sz="2400" dirty="0" smtClean="0"/>
              <a:t>can send </a:t>
            </a:r>
            <a:r>
              <a:rPr lang="en-GB" sz="2400" dirty="0"/>
              <a:t>more than 1 bit for each level. </a:t>
            </a:r>
            <a:endParaRPr lang="en-GB" sz="2400" dirty="0" smtClean="0"/>
          </a:p>
          <a:p>
            <a:pPr algn="just"/>
            <a:r>
              <a:rPr lang="en-GB" sz="2400" dirty="0" smtClean="0"/>
              <a:t>Figure </a:t>
            </a:r>
            <a:r>
              <a:rPr lang="en-GB" sz="2400" dirty="0"/>
              <a:t>3.17 shows two signals, one with two </a:t>
            </a:r>
            <a:r>
              <a:rPr lang="en-GB" sz="2400" dirty="0" smtClean="0"/>
              <a:t>levels and </a:t>
            </a:r>
            <a:r>
              <a:rPr lang="en-GB" sz="2400" dirty="0"/>
              <a:t>the other with four</a:t>
            </a:r>
            <a:r>
              <a:rPr lang="en-GB" sz="2400" dirty="0" smtClean="0"/>
              <a:t>.</a:t>
            </a:r>
          </a:p>
          <a:p>
            <a:pPr algn="just"/>
            <a:r>
              <a:rPr lang="en-GB" sz="2400" dirty="0"/>
              <a:t>In general, if a signal has </a:t>
            </a:r>
            <a:r>
              <a:rPr lang="en-GB" sz="2400" i="1" dirty="0"/>
              <a:t>L </a:t>
            </a:r>
            <a:r>
              <a:rPr lang="en-GB" sz="2400" dirty="0"/>
              <a:t>levels, each level </a:t>
            </a:r>
            <a:r>
              <a:rPr lang="en-GB" sz="2400" dirty="0" smtClean="0"/>
              <a:t>needs log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 </a:t>
            </a:r>
            <a:r>
              <a:rPr lang="en-GB" sz="2400" i="1" dirty="0"/>
              <a:t>L </a:t>
            </a:r>
            <a:r>
              <a:rPr lang="en-GB" sz="2400" dirty="0"/>
              <a:t>bits. For this reason, we can send log</a:t>
            </a:r>
            <a:r>
              <a:rPr lang="en-GB" sz="2400" baseline="-25000" dirty="0"/>
              <a:t>2</a:t>
            </a:r>
            <a:r>
              <a:rPr lang="en-GB" sz="2400" dirty="0"/>
              <a:t>4 = 2 bits in part b.</a:t>
            </a:r>
          </a:p>
        </p:txBody>
      </p:sp>
    </p:spTree>
    <p:extLst>
      <p:ext uri="{BB962C8B-B14F-4D97-AF65-F5344CB8AC3E}">
        <p14:creationId xmlns:p14="http://schemas.microsoft.com/office/powerpoint/2010/main" val="2429163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DIGITAL </a:t>
            </a:r>
            <a:r>
              <a:rPr lang="en-GB" b="1" dirty="0" smtClean="0"/>
              <a:t>SIGNALS</a:t>
            </a:r>
            <a:br>
              <a:rPr lang="en-GB" b="1" dirty="0" smtClean="0"/>
            </a:br>
            <a:r>
              <a:rPr lang="en-GB" b="1" dirty="0" smtClean="0"/>
              <a:t>10110001               11 10 01 01 00….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644" y="1750009"/>
            <a:ext cx="7242048" cy="494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3528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</TotalTime>
  <Words>636</Words>
  <Application>Microsoft Office PowerPoint</Application>
  <PresentationFormat>Widescreen</PresentationFormat>
  <Paragraphs>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Computer Networks</vt:lpstr>
      <vt:lpstr>PowerPoint Presentation</vt:lpstr>
      <vt:lpstr>Bandwidth</vt:lpstr>
      <vt:lpstr>Bandwidth-2</vt:lpstr>
      <vt:lpstr>Bandwidth-3 Example</vt:lpstr>
      <vt:lpstr>PowerPoint Presentation</vt:lpstr>
      <vt:lpstr>Bandwidth  Example</vt:lpstr>
      <vt:lpstr>DIGITAL SIGNALS</vt:lpstr>
      <vt:lpstr>DIGITAL SIGNALS 10110001               11 10 01 01 00….</vt:lpstr>
      <vt:lpstr>PowerPoint Presentation</vt:lpstr>
      <vt:lpstr>Bit Rate</vt:lpstr>
      <vt:lpstr>Bitrate example</vt:lpstr>
      <vt:lpstr>Bitrate Example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user</dc:creator>
  <cp:lastModifiedBy>user</cp:lastModifiedBy>
  <cp:revision>69</cp:revision>
  <dcterms:created xsi:type="dcterms:W3CDTF">2020-03-06T18:22:42Z</dcterms:created>
  <dcterms:modified xsi:type="dcterms:W3CDTF">2020-08-23T10:12:54Z</dcterms:modified>
</cp:coreProperties>
</file>